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3"/>
  </p:notesMasterIdLst>
  <p:sldIdLst>
    <p:sldId id="344" r:id="rId2"/>
  </p:sldIdLst>
  <p:sldSz cx="10907713" cy="7775575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GJUNGPYO" initials="H" lastIdx="1" clrIdx="0">
    <p:extLst>
      <p:ext uri="{19B8F6BF-5375-455C-9EA6-DF929625EA0E}">
        <p15:presenceInfo xmlns:p15="http://schemas.microsoft.com/office/powerpoint/2012/main" userId="HONGJUNGPY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B3055"/>
    <a:srgbClr val="053F6B"/>
    <a:srgbClr val="286F8C"/>
    <a:srgbClr val="0A79CC"/>
    <a:srgbClr val="E8EBF0"/>
    <a:srgbClr val="FFFF00"/>
    <a:srgbClr val="49A2C7"/>
    <a:srgbClr val="005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67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355616C-607D-0F4B-AA76-256D0276FB39}" type="datetimeFigureOut">
              <a:rPr kumimoji="1" lang="ko-KR" altLang="en-US" smtClean="0"/>
              <a:t>2026-05-20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1279525"/>
            <a:ext cx="48450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CDA19B8-FEDF-D044-B1BE-ED8E71B923E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4287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1pPr>
    <a:lvl2pPr marL="472516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2pPr>
    <a:lvl3pPr marL="945032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3pPr>
    <a:lvl4pPr marL="1417549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4pPr>
    <a:lvl5pPr marL="1890065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5pPr>
    <a:lvl6pPr marL="2362581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5097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07613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80130" algn="l" defTabSz="945032" rtl="0" eaLnBrk="1" latinLnBrk="1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5382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8439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571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85478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3A4D1C7C-5B6F-79B6-18BF-BCC7EEC3EF91}"/>
              </a:ext>
            </a:extLst>
          </p:cNvPr>
          <p:cNvSpPr/>
          <p:nvPr userDrawn="1"/>
        </p:nvSpPr>
        <p:spPr>
          <a:xfrm>
            <a:off x="0" y="1"/>
            <a:ext cx="10907713" cy="1737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6109" lvl="0"/>
            <a:endParaRPr kumimoji="1" lang="ko-Kore-KR" altLang="en-US" sz="1000" b="1">
              <a:solidFill>
                <a:prstClr val="white"/>
              </a:solidFill>
              <a:latin typeface="KoPubDotum Bold" pitchFamily="2" charset="-127"/>
              <a:ea typeface="KoPubDotum Bold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B59136-A532-F731-8DD6-A135CF63271E}"/>
              </a:ext>
            </a:extLst>
          </p:cNvPr>
          <p:cNvSpPr/>
          <p:nvPr userDrawn="1"/>
        </p:nvSpPr>
        <p:spPr>
          <a:xfrm>
            <a:off x="0" y="1"/>
            <a:ext cx="10907713" cy="914398"/>
          </a:xfrm>
          <a:prstGeom prst="rect">
            <a:avLst/>
          </a:prstGeom>
          <a:gradFill flip="none" rotWithShape="1">
            <a:gsLst>
              <a:gs pos="27000">
                <a:srgbClr val="002060"/>
              </a:gs>
              <a:gs pos="100000">
                <a:srgbClr val="0070C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6109" lvl="0"/>
            <a:endParaRPr kumimoji="1" lang="ko-Kore-KR" altLang="en-US" sz="1000" b="1">
              <a:solidFill>
                <a:prstClr val="white"/>
              </a:solidFill>
              <a:latin typeface="KoPubDotum Bold" pitchFamily="2" charset="-127"/>
              <a:ea typeface="KoPubDotum Bold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B8765D8-DA08-B1DA-2269-F1F877BFDF82}"/>
              </a:ext>
            </a:extLst>
          </p:cNvPr>
          <p:cNvSpPr/>
          <p:nvPr userDrawn="1"/>
        </p:nvSpPr>
        <p:spPr>
          <a:xfrm>
            <a:off x="383149" y="290456"/>
            <a:ext cx="2727296" cy="117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kumimoji="1" lang="en-US" altLang="ko-Kore-KR" sz="600" b="1" spc="100" baseline="0" dirty="0">
                <a:solidFill>
                  <a:schemeClr val="bg1"/>
                </a:solidFill>
                <a:latin typeface="KoPubDotum Medium" pitchFamily="2" charset="-127"/>
                <a:ea typeface="KoPubDotum Medium" pitchFamily="2" charset="-127"/>
              </a:rPr>
              <a:t>HANYANG UNIVERSITY RESEARCH PROFILES</a:t>
            </a:r>
            <a:endParaRPr kumimoji="1" lang="ko-Kore-KR" altLang="en-US" sz="600" b="1" spc="100" baseline="0" dirty="0">
              <a:solidFill>
                <a:schemeClr val="bg1"/>
              </a:solidFill>
              <a:latin typeface="KoPubDotum Medium" pitchFamily="2" charset="-127"/>
              <a:ea typeface="KoPubDotum Medium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519C814-9B61-B807-D4B9-464D4F7E6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8480" y="290456"/>
            <a:ext cx="1406164" cy="18418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B78AF56-B069-75D6-48B2-FE0A7D2B2FA5}"/>
              </a:ext>
            </a:extLst>
          </p:cNvPr>
          <p:cNvSpPr/>
          <p:nvPr userDrawn="1"/>
        </p:nvSpPr>
        <p:spPr>
          <a:xfrm>
            <a:off x="5453857" y="0"/>
            <a:ext cx="527066" cy="7775575"/>
          </a:xfrm>
          <a:prstGeom prst="rect">
            <a:avLst/>
          </a:prstGeom>
          <a:gradFill>
            <a:gsLst>
              <a:gs pos="0">
                <a:schemeClr val="tx1">
                  <a:alpha val="9258"/>
                </a:schemeClr>
              </a:gs>
              <a:gs pos="43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F6FB617-3B2F-6919-30F8-0EE6842F1D9B}"/>
              </a:ext>
            </a:extLst>
          </p:cNvPr>
          <p:cNvSpPr/>
          <p:nvPr userDrawn="1"/>
        </p:nvSpPr>
        <p:spPr>
          <a:xfrm>
            <a:off x="5453855" y="567477"/>
            <a:ext cx="5453858" cy="346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0" bIns="0" rtlCol="0" anchor="ctr"/>
          <a:lstStyle/>
          <a:p>
            <a:pPr marL="6109"/>
            <a:r>
              <a:rPr kumimoji="1" lang="ko-Kore-KR" altLang="en-US" sz="900" b="1" dirty="0">
                <a:solidFill>
                  <a:schemeClr val="bg1"/>
                </a:solidFill>
                <a:latin typeface="KoPubDotum Bold" pitchFamily="2" charset="-127"/>
                <a:ea typeface="KoPubDotum Bold" pitchFamily="2" charset="-127"/>
              </a:rPr>
              <a:t>주요연구분야</a:t>
            </a:r>
          </a:p>
        </p:txBody>
      </p:sp>
    </p:spTree>
    <p:extLst>
      <p:ext uri="{BB962C8B-B14F-4D97-AF65-F5344CB8AC3E}">
        <p14:creationId xmlns:p14="http://schemas.microsoft.com/office/powerpoint/2010/main" val="129128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4746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371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872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5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1817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995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0011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946-9805-304B-8823-4C2C371DCE9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5732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9946-9805-304B-8823-4C2C371DCE92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344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84" r:id="rId13"/>
  </p:sldLayoutIdLst>
  <p:hf hdr="0" ftr="0" dt="0"/>
  <p:txStyles>
    <p:titleStyle>
      <a:lvl1pPr algn="l" defTabSz="1036747" rtl="0" eaLnBrk="1" latinLnBrk="1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1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1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1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1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1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1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1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1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1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1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mailto:jbang@hanyang.ac.kr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B7B9D51E-9C55-9ABC-CC09-F1293CFEDF15}"/>
              </a:ext>
            </a:extLst>
          </p:cNvPr>
          <p:cNvSpPr/>
          <p:nvPr/>
        </p:nvSpPr>
        <p:spPr>
          <a:xfrm>
            <a:off x="1458835" y="914400"/>
            <a:ext cx="3789025" cy="814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소속 직위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: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공학대학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에너지바이오학과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교수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최종 학위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: University of Illinois at Urbana-Champaign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이학박사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(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화학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en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E-mail : </a:t>
            </a:r>
            <a:r>
              <a:rPr kumimoji="1" lang="en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  <a:hlinkClick r:id="rId2"/>
              </a:rPr>
              <a:t>jbang@hanyang.ac.kr</a:t>
            </a:r>
            <a:endParaRPr kumimoji="1" lang="en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연구실 전화번호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: 031-400-5505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연구실 홈페이지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: https://sites.google.com/site/jhbanglab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C6C7264-85D3-A616-D71D-E21E557AE9E3}"/>
              </a:ext>
            </a:extLst>
          </p:cNvPr>
          <p:cNvSpPr/>
          <p:nvPr/>
        </p:nvSpPr>
        <p:spPr>
          <a:xfrm>
            <a:off x="5804034" y="914401"/>
            <a:ext cx="3789025" cy="814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나노구조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무기소재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개발</a:t>
            </a:r>
            <a:endParaRPr kumimoji="1" lang="en-US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리튬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2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차전지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및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슈퍼커패시터용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고효율 전극 소재 개발 및 전기화학 분석</a:t>
            </a:r>
            <a:endParaRPr kumimoji="1" lang="en-US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친환경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,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무독성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금속 나노클러스터 기반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광전극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개발</a:t>
            </a:r>
            <a:endParaRPr kumimoji="1" lang="en-US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수전해 시스템 및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고활성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비귀금속계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대체 촉매 개발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7066DAA-E64B-3A3E-05AF-0F7EB6297D92}"/>
              </a:ext>
            </a:extLst>
          </p:cNvPr>
          <p:cNvSpPr/>
          <p:nvPr/>
        </p:nvSpPr>
        <p:spPr>
          <a:xfrm flipH="1">
            <a:off x="1332889" y="567477"/>
            <a:ext cx="4120966" cy="346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0" rIns="0" bIns="0" rtlCol="0" anchor="ctr"/>
          <a:lstStyle/>
          <a:p>
            <a:pPr marL="6109"/>
            <a:r>
              <a:rPr kumimoji="1" lang="ko-KR" altLang="en-US" sz="900" b="1" dirty="0">
                <a:solidFill>
                  <a:schemeClr val="bg1"/>
                </a:solidFill>
                <a:latin typeface="KoPubDotum Bold" pitchFamily="2" charset="-127"/>
                <a:ea typeface="KoPubDotum Bold" pitchFamily="2" charset="-127"/>
              </a:rPr>
              <a:t>교수 핵심역량 내용 </a:t>
            </a:r>
          </a:p>
        </p:txBody>
      </p:sp>
      <p:sp>
        <p:nvSpPr>
          <p:cNvPr id="8" name="평행 사변형[P] 7">
            <a:extLst>
              <a:ext uri="{FF2B5EF4-FFF2-40B4-BE49-F238E27FC236}">
                <a16:creationId xmlns:a16="http://schemas.microsoft.com/office/drawing/2014/main" id="{A690DEC8-D505-22EA-BB44-D233DFA5ED67}"/>
              </a:ext>
            </a:extLst>
          </p:cNvPr>
          <p:cNvSpPr/>
          <p:nvPr/>
        </p:nvSpPr>
        <p:spPr>
          <a:xfrm>
            <a:off x="1240640" y="567477"/>
            <a:ext cx="1132936" cy="217637"/>
          </a:xfrm>
          <a:prstGeom prst="parallelogram">
            <a:avLst>
              <a:gd name="adj" fmla="val 408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6109" algn="ctr"/>
            <a:r>
              <a:rPr kumimoji="1" lang="ko-KR" altLang="en-US" sz="900" b="1" spc="300" dirty="0">
                <a:solidFill>
                  <a:srgbClr val="002060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방 진 호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58A5423-8BD8-1811-B4B4-1664AB42E96E}"/>
              </a:ext>
            </a:extLst>
          </p:cNvPr>
          <p:cNvSpPr/>
          <p:nvPr/>
        </p:nvSpPr>
        <p:spPr>
          <a:xfrm>
            <a:off x="385714" y="567478"/>
            <a:ext cx="947171" cy="116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50BAC59-E485-01F8-B99A-40CCE5DBD6C6}"/>
              </a:ext>
            </a:extLst>
          </p:cNvPr>
          <p:cNvSpPr/>
          <p:nvPr/>
        </p:nvSpPr>
        <p:spPr>
          <a:xfrm>
            <a:off x="404263" y="2782808"/>
            <a:ext cx="4677876" cy="9401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38548" bIns="0" rtlCol="0" anchor="t" anchorCtr="0"/>
          <a:lstStyle/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b="1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에너지 전환</a:t>
            </a:r>
            <a:r>
              <a:rPr kumimoji="1" lang="en-US" altLang="ko-KR" sz="700" b="1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/</a:t>
            </a:r>
            <a:r>
              <a:rPr kumimoji="1" lang="ko-KR" altLang="en-US" sz="700" b="1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저장 시스템에서의 전극 소재 개발</a:t>
            </a:r>
            <a:endParaRPr kumimoji="1" lang="en-US" altLang="ko-KR" sz="700" b="1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b="1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에너지 전환</a:t>
            </a:r>
            <a:r>
              <a:rPr kumimoji="1" lang="en-US" altLang="ko-KR" sz="700" b="1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/</a:t>
            </a:r>
            <a:r>
              <a:rPr kumimoji="1" lang="ko-KR" altLang="en-US" sz="700" b="1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저장 시스템에서의 전극 통합적 이해 추구</a:t>
            </a:r>
            <a:endParaRPr kumimoji="1" lang="en-US" altLang="ko-KR" sz="700" b="1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리튬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2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차전지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양극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/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음극 소재 개발</a:t>
            </a:r>
            <a:endParaRPr kumimoji="1" lang="en-US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수소 생산을 위한 수전해 시스템 및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비귀금속계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촉매 및 전극 개발</a:t>
            </a:r>
            <a:endParaRPr kumimoji="1" lang="en-US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태양광 전환을 위한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광전기화학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시스템 개발</a:t>
            </a:r>
            <a:endParaRPr kumimoji="1" lang="en-US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슈퍼커패시터용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전극 소재 개발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87264981-42AB-6C74-73E2-BA3E1E475218}"/>
              </a:ext>
            </a:extLst>
          </p:cNvPr>
          <p:cNvSpPr/>
          <p:nvPr/>
        </p:nvSpPr>
        <p:spPr>
          <a:xfrm>
            <a:off x="404263" y="6014978"/>
            <a:ext cx="4677876" cy="11958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38548" bIns="0" rtlCol="0" anchor="ctr" anchorCtr="0"/>
          <a:lstStyle/>
          <a:p>
            <a:pPr marL="7938">
              <a:lnSpc>
                <a:spcPct val="110000"/>
              </a:lnSpc>
              <a:spcBef>
                <a:spcPts val="200"/>
              </a:spcBef>
            </a:pPr>
            <a:endParaRPr kumimoji="1" lang="en-US" altLang="ko-KR" sz="700" spc="-4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  <a:sym typeface="Wingdings" panose="05000000000000000000" pitchFamily="2" charset="2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67F5281-27D3-9B39-DF17-B088261C659A}"/>
              </a:ext>
            </a:extLst>
          </p:cNvPr>
          <p:cNvSpPr/>
          <p:nvPr/>
        </p:nvSpPr>
        <p:spPr>
          <a:xfrm>
            <a:off x="404263" y="3876493"/>
            <a:ext cx="1694045" cy="1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6109" algn="ctr"/>
            <a:r>
              <a:rPr kumimoji="1" lang="ko-KR" altLang="en-US" sz="800" b="1" dirty="0">
                <a:solidFill>
                  <a:schemeClr val="bg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주요 연구 경력 및 역량</a:t>
            </a: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ED3AF54D-53A5-3FDF-794D-174EC2516755}"/>
              </a:ext>
            </a:extLst>
          </p:cNvPr>
          <p:cNvSpPr/>
          <p:nvPr/>
        </p:nvSpPr>
        <p:spPr>
          <a:xfrm>
            <a:off x="404263" y="2595079"/>
            <a:ext cx="1694045" cy="1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6109" algn="ctr"/>
            <a:r>
              <a:rPr kumimoji="1" lang="ko-KR" altLang="en-US" sz="800" b="1" dirty="0">
                <a:solidFill>
                  <a:schemeClr val="bg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연구목표</a:t>
            </a: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1B4CE58D-A7F5-8584-C2D4-4510D7684DE3}"/>
              </a:ext>
            </a:extLst>
          </p:cNvPr>
          <p:cNvSpPr/>
          <p:nvPr/>
        </p:nvSpPr>
        <p:spPr>
          <a:xfrm>
            <a:off x="404264" y="5826262"/>
            <a:ext cx="1694045" cy="1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6109" algn="ctr"/>
            <a:r>
              <a:rPr kumimoji="1" lang="ko-KR" altLang="en-US" sz="800" b="1" dirty="0">
                <a:solidFill>
                  <a:schemeClr val="bg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융합연구 희망분야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7E2C8D84-EE97-3304-41F7-7EDA066D4DA1}"/>
              </a:ext>
            </a:extLst>
          </p:cNvPr>
          <p:cNvSpPr/>
          <p:nvPr/>
        </p:nvSpPr>
        <p:spPr>
          <a:xfrm>
            <a:off x="5825575" y="2056430"/>
            <a:ext cx="4677875" cy="51543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38548" bIns="0" rtlCol="0" anchor="t" anchorCtr="0"/>
          <a:lstStyle/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  <a:sym typeface="Wingdings" panose="05000000000000000000" pitchFamily="2" charset="2"/>
              </a:rPr>
              <a:t>금속나노클러스터 </a:t>
            </a: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기반 </a:t>
            </a:r>
            <a:r>
              <a:rPr kumimoji="1" lang="ko-KR" altLang="en-US" sz="700" spc="-4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광전기화학</a:t>
            </a: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시스템 연구</a:t>
            </a:r>
            <a:endParaRPr kumimoji="1" lang="en-US" altLang="ko-KR" sz="700" spc="-4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lang="ko-KR" altLang="en-US" sz="700" dirty="0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친환경</a:t>
            </a:r>
            <a:r>
              <a:rPr lang="en-US" altLang="ko-KR" sz="700" dirty="0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/</a:t>
            </a:r>
            <a:r>
              <a:rPr lang="ko-KR" altLang="en-US" sz="700" dirty="0" err="1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무독성</a:t>
            </a:r>
            <a:r>
              <a:rPr lang="ko-KR" altLang="en-US" sz="700" dirty="0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 태양전지 시스템 개발</a:t>
            </a:r>
            <a:endParaRPr lang="en-US" altLang="ko-KR" sz="700" dirty="0">
              <a:solidFill>
                <a:prstClr val="black"/>
              </a:solidFill>
              <a:latin typeface="NEXON Lv1 Gothic OTF" pitchFamily="2" charset="-128"/>
              <a:ea typeface="NEXON Lv1 Gothic OTF" pitchFamily="2" charset="-128"/>
            </a:endParaRP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lang="ko-KR" altLang="en-US" sz="700" dirty="0" err="1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광전기화학</a:t>
            </a:r>
            <a:r>
              <a:rPr lang="en-US" altLang="ko-KR" sz="700" dirty="0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, </a:t>
            </a:r>
            <a:r>
              <a:rPr lang="ko-KR" altLang="en-US" sz="700" dirty="0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전기화학적 </a:t>
            </a:r>
            <a:r>
              <a:rPr lang="ko-KR" altLang="en-US" sz="700" dirty="0" err="1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임피던스</a:t>
            </a:r>
            <a:r>
              <a:rPr lang="ko-KR" altLang="en-US" sz="700" dirty="0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 분석</a:t>
            </a:r>
            <a:endParaRPr lang="en-US" altLang="ko-KR" sz="700" dirty="0">
              <a:solidFill>
                <a:prstClr val="black"/>
              </a:solidFill>
              <a:latin typeface="NEXON Lv1 Gothic OTF" pitchFamily="2" charset="-128"/>
              <a:ea typeface="NEXON Lv1 Gothic OTF" pitchFamily="2" charset="-128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spc="-4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수전해용</a:t>
            </a: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</a:t>
            </a:r>
            <a:r>
              <a:rPr kumimoji="1" lang="ko-KR" altLang="en-US" sz="700" spc="-4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비금속계</a:t>
            </a: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</a:t>
            </a:r>
            <a:r>
              <a:rPr kumimoji="1" lang="ko-KR" altLang="en-US" sz="700" spc="-4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고활성</a:t>
            </a: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촉매 개발</a:t>
            </a:r>
            <a:endParaRPr kumimoji="1" lang="en-US" altLang="ko-KR" sz="700" spc="-40" dirty="0">
              <a:solidFill>
                <a:prstClr val="black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7938" lvl="0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lang="ko-KR" altLang="en-US" sz="700" dirty="0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저가 </a:t>
            </a:r>
            <a:r>
              <a:rPr lang="ko-KR" altLang="en-US" sz="700" dirty="0" err="1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고활성</a:t>
            </a:r>
            <a:r>
              <a:rPr lang="ko-KR" altLang="en-US" sz="700" dirty="0">
                <a:solidFill>
                  <a:prstClr val="black"/>
                </a:solidFill>
                <a:latin typeface="NEXON Lv1 Gothic OTF" pitchFamily="2" charset="-128"/>
                <a:ea typeface="NEXON Lv1 Gothic OTF" pitchFamily="2" charset="-128"/>
              </a:rPr>
              <a:t> 촉매 대량 생산 공정 개발</a:t>
            </a: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kumimoji="1" lang="ko-KR" altLang="en-US" sz="700" dirty="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재생에너지 활용 수전해 시스템 연구 </a:t>
            </a:r>
            <a:endParaRPr kumimoji="1" lang="en-US" altLang="ko-KR" sz="700" dirty="0">
              <a:solidFill>
                <a:prstClr val="black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리튬</a:t>
            </a:r>
            <a:r>
              <a:rPr kumimoji="1" lang="en-US" altLang="ko-KR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2</a:t>
            </a:r>
            <a:r>
              <a:rPr kumimoji="1" lang="ko-KR" altLang="en-US" sz="700" spc="-4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차전지</a:t>
            </a: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및 </a:t>
            </a:r>
            <a:r>
              <a:rPr kumimoji="1" lang="ko-KR" altLang="en-US" sz="700" spc="-4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슈퍼캐패스터용</a:t>
            </a:r>
            <a:r>
              <a:rPr kumimoji="1" lang="ko-KR" altLang="en-US" sz="700" spc="-4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고효율 전극 소재 개발</a:t>
            </a:r>
            <a:endParaRPr kumimoji="1" lang="en-US" altLang="ko-KR" sz="700" spc="-40" dirty="0">
              <a:solidFill>
                <a:prstClr val="black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7938" lvl="0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kumimoji="1" lang="ko-KR" altLang="en-US" sz="700" dirty="0" err="1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하이니켈</a:t>
            </a:r>
            <a:r>
              <a:rPr kumimoji="1" lang="ko-KR" altLang="en-US" sz="700" dirty="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 기반 </a:t>
            </a:r>
            <a:r>
              <a:rPr kumimoji="1" lang="ko-KR" altLang="en-US" sz="700" dirty="0" err="1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양극재</a:t>
            </a:r>
            <a:r>
              <a:rPr kumimoji="1" lang="ko-KR" altLang="en-US" sz="700" dirty="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 개발</a:t>
            </a:r>
            <a:endParaRPr lang="ko-KR" altLang="en-US" sz="700" dirty="0">
              <a:solidFill>
                <a:prstClr val="black"/>
              </a:solidFill>
              <a:latin typeface="NEXON Lv1 Gothic OTF" pitchFamily="2" charset="-128"/>
              <a:ea typeface="NEXON Lv1 Gothic OTF" pitchFamily="2" charset="-128"/>
            </a:endParaRP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r>
              <a:rPr kumimoji="1" lang="en-US" altLang="ko-KR" sz="700" dirty="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  - </a:t>
            </a:r>
            <a:r>
              <a:rPr kumimoji="1" lang="ko-KR" altLang="en-US" sz="700" dirty="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실시간 전극 분석 기술 연구 </a:t>
            </a:r>
            <a:endParaRPr kumimoji="1" lang="en-US" altLang="ko-KR" sz="700" dirty="0">
              <a:solidFill>
                <a:prstClr val="black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7938">
              <a:lnSpc>
                <a:spcPct val="110000"/>
              </a:lnSpc>
              <a:spcBef>
                <a:spcPts val="200"/>
              </a:spcBef>
            </a:pPr>
            <a:endParaRPr kumimoji="1" lang="en-US" altLang="ko-KR" sz="700" spc="-4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  <a:sym typeface="Wingdings" panose="05000000000000000000" pitchFamily="2" charset="2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3EF04B24-50F7-3AA4-711A-1BDC47E87233}"/>
              </a:ext>
            </a:extLst>
          </p:cNvPr>
          <p:cNvSpPr/>
          <p:nvPr/>
        </p:nvSpPr>
        <p:spPr>
          <a:xfrm>
            <a:off x="5825575" y="1878799"/>
            <a:ext cx="1284985" cy="1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6109" algn="ctr"/>
            <a:r>
              <a:rPr kumimoji="1" lang="ko-KR" altLang="en-US" sz="800" b="1" dirty="0">
                <a:solidFill>
                  <a:schemeClr val="bg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연구내용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280EFD-F715-E450-5669-7C241A89CF31}"/>
              </a:ext>
            </a:extLst>
          </p:cNvPr>
          <p:cNvSpPr txBox="1">
            <a:spLocks/>
          </p:cNvSpPr>
          <p:nvPr/>
        </p:nvSpPr>
        <p:spPr>
          <a:xfrm>
            <a:off x="10171958" y="281840"/>
            <a:ext cx="518130" cy="178263"/>
          </a:xfrm>
          <a:prstGeom prst="rect">
            <a:avLst/>
          </a:prstGeom>
        </p:spPr>
        <p:txBody>
          <a:bodyPr wrap="none" anchor="ctr"/>
          <a:lstStyle>
            <a:defPPr>
              <a:defRPr lang="en-US"/>
            </a:defPPr>
            <a:lvl1pPr marL="0" algn="ctr" defTabSz="457200" rtl="0" eaLnBrk="1" latinLnBrk="0" hangingPunct="1">
              <a:defRPr sz="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ko-KR" sz="1400" b="1" i="0" dirty="0">
                <a:solidFill>
                  <a:schemeClr val="bg1">
                    <a:alpha val="67000"/>
                  </a:schemeClr>
                </a:solidFill>
                <a:latin typeface="Gmarket Sans TTF Bold" panose="02000000000000000000" pitchFamily="2" charset="-128"/>
                <a:ea typeface="Gmarket Sans TTF Bold" panose="02000000000000000000" pitchFamily="2" charset="-128"/>
              </a:rPr>
              <a:t>01</a:t>
            </a:r>
            <a:endParaRPr kumimoji="1" lang="ko-KR" altLang="en-US" sz="1400" b="1" i="0" dirty="0">
              <a:solidFill>
                <a:schemeClr val="bg1">
                  <a:alpha val="67000"/>
                </a:schemeClr>
              </a:solidFill>
              <a:latin typeface="Gmarket Sans TTF Bold" panose="02000000000000000000" pitchFamily="2" charset="-128"/>
              <a:ea typeface="Gmarket Sans TTF Bold" panose="02000000000000000000" pitchFamily="2" charset="-12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A6C8A33-5D85-C98D-F73E-98B65DE0DA10}"/>
              </a:ext>
            </a:extLst>
          </p:cNvPr>
          <p:cNvGrpSpPr/>
          <p:nvPr/>
        </p:nvGrpSpPr>
        <p:grpSpPr>
          <a:xfrm>
            <a:off x="2593160" y="7410450"/>
            <a:ext cx="5835564" cy="215444"/>
            <a:chOff x="2593160" y="7410450"/>
            <a:chExt cx="5835564" cy="2154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4E7CAA-6ECF-28AF-B9AF-C7121B650133}"/>
                </a:ext>
              </a:extLst>
            </p:cNvPr>
            <p:cNvSpPr txBox="1"/>
            <p:nvPr/>
          </p:nvSpPr>
          <p:spPr>
            <a:xfrm>
              <a:off x="2593160" y="7410450"/>
              <a:ext cx="3000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b="1" dirty="0">
                  <a:solidFill>
                    <a:schemeClr val="bg1">
                      <a:lumMod val="75000"/>
                    </a:schemeClr>
                  </a:solidFill>
                  <a:latin typeface="KoPubDotum Medium" pitchFamily="2" charset="-127"/>
                  <a:ea typeface="KoPubDotum Medium" pitchFamily="2" charset="-127"/>
                </a:rPr>
                <a:t>14</a:t>
              </a:r>
              <a:endParaRPr kumimoji="1" lang="ko-Kore-KR" altLang="en-US" sz="800" b="1" dirty="0">
                <a:solidFill>
                  <a:schemeClr val="bg1">
                    <a:lumMod val="75000"/>
                  </a:schemeClr>
                </a:solidFill>
                <a:latin typeface="KoPubDotum Medium" pitchFamily="2" charset="-127"/>
                <a:ea typeface="KoPubDotum Medium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2BFB3-38BB-20DF-F457-2DA6BDF19BC3}"/>
                </a:ext>
              </a:extLst>
            </p:cNvPr>
            <p:cNvSpPr txBox="1"/>
            <p:nvPr/>
          </p:nvSpPr>
          <p:spPr>
            <a:xfrm>
              <a:off x="8128641" y="7410450"/>
              <a:ext cx="3000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b="1" dirty="0">
                  <a:solidFill>
                    <a:schemeClr val="bg1">
                      <a:lumMod val="75000"/>
                    </a:schemeClr>
                  </a:solidFill>
                  <a:latin typeface="KoPubDotum Medium" pitchFamily="2" charset="-127"/>
                  <a:ea typeface="KoPubDotum Medium" pitchFamily="2" charset="-127"/>
                </a:rPr>
                <a:t>15</a:t>
              </a:r>
              <a:endParaRPr kumimoji="1" lang="ko-Kore-KR" altLang="en-US" sz="800" b="1" dirty="0">
                <a:solidFill>
                  <a:schemeClr val="bg1">
                    <a:lumMod val="75000"/>
                  </a:schemeClr>
                </a:solidFill>
                <a:latin typeface="KoPubDotum Medium" pitchFamily="2" charset="-127"/>
                <a:ea typeface="KoPubDotum Medium" pitchFamily="2" charset="-127"/>
              </a:endParaRPr>
            </a:p>
          </p:txBody>
        </p: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D3AF54D-53A5-3FDF-794D-174EC2516755}"/>
              </a:ext>
            </a:extLst>
          </p:cNvPr>
          <p:cNvSpPr/>
          <p:nvPr/>
        </p:nvSpPr>
        <p:spPr>
          <a:xfrm>
            <a:off x="404264" y="1878799"/>
            <a:ext cx="1694045" cy="1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6109" algn="ctr"/>
            <a:r>
              <a:rPr kumimoji="1" lang="ko-KR" altLang="en-US" sz="800" b="1" dirty="0">
                <a:solidFill>
                  <a:schemeClr val="bg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연구 키워드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65" y="1061321"/>
            <a:ext cx="67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사진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17613"/>
              </p:ext>
            </p:extLst>
          </p:nvPr>
        </p:nvGraphicFramePr>
        <p:xfrm>
          <a:off x="404263" y="2065254"/>
          <a:ext cx="469642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285">
                  <a:extLst>
                    <a:ext uri="{9D8B030D-6E8A-4147-A177-3AD203B41FA5}">
                      <a16:colId xmlns:a16="http://schemas.microsoft.com/office/drawing/2014/main" val="1181467377"/>
                    </a:ext>
                  </a:extLst>
                </a:gridCol>
                <a:gridCol w="939285">
                  <a:extLst>
                    <a:ext uri="{9D8B030D-6E8A-4147-A177-3AD203B41FA5}">
                      <a16:colId xmlns:a16="http://schemas.microsoft.com/office/drawing/2014/main" val="204228422"/>
                    </a:ext>
                  </a:extLst>
                </a:gridCol>
                <a:gridCol w="939285">
                  <a:extLst>
                    <a:ext uri="{9D8B030D-6E8A-4147-A177-3AD203B41FA5}">
                      <a16:colId xmlns:a16="http://schemas.microsoft.com/office/drawing/2014/main" val="1104769152"/>
                    </a:ext>
                  </a:extLst>
                </a:gridCol>
                <a:gridCol w="939285">
                  <a:extLst>
                    <a:ext uri="{9D8B030D-6E8A-4147-A177-3AD203B41FA5}">
                      <a16:colId xmlns:a16="http://schemas.microsoft.com/office/drawing/2014/main" val="2140752299"/>
                    </a:ext>
                  </a:extLst>
                </a:gridCol>
                <a:gridCol w="939285">
                  <a:extLst>
                    <a:ext uri="{9D8B030D-6E8A-4147-A177-3AD203B41FA5}">
                      <a16:colId xmlns:a16="http://schemas.microsoft.com/office/drawing/2014/main" val="24685536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03674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에너지</a:t>
                      </a:r>
                      <a:r>
                        <a:rPr lang="en-US" altLang="ko-KR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 </a:t>
                      </a: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전환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에너지 저장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74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리튬이온</a:t>
                      </a:r>
                      <a:r>
                        <a:rPr lang="en-US" altLang="ko-KR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2</a:t>
                      </a:r>
                      <a:r>
                        <a:rPr lang="ko-KR" altLang="en-US" sz="700" b="1" dirty="0" err="1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차전지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KoPubDotum Medium" panose="00000600000000000000" pitchFamily="2" charset="-127"/>
                        <a:ea typeface="KoPubDotum Medium" panose="000006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74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태양전지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74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수전해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816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3674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전기화학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나노소재화학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74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err="1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슈퍼커패스터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KoPubDotum Medium" panose="00000600000000000000" pitchFamily="2" charset="-127"/>
                        <a:ea typeface="KoPubDotum Medium" panose="000006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74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err="1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임피던스</a:t>
                      </a: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 분석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74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>
                          <a:solidFill>
                            <a:schemeClr val="tx1"/>
                          </a:solidFill>
                          <a:latin typeface="KoPubDotum Medium" panose="00000600000000000000" pitchFamily="2" charset="-127"/>
                          <a:ea typeface="KoPubDotum Medium" panose="00000600000000000000" pitchFamily="2" charset="-127"/>
                        </a:rPr>
                        <a:t>전기화학촉매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123108"/>
                  </a:ext>
                </a:extLst>
              </a:tr>
            </a:tbl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id="{650BAC59-E485-01F8-B99A-40CCE5DBD6C6}"/>
              </a:ext>
            </a:extLst>
          </p:cNvPr>
          <p:cNvSpPr/>
          <p:nvPr/>
        </p:nvSpPr>
        <p:spPr>
          <a:xfrm>
            <a:off x="404264" y="4065209"/>
            <a:ext cx="4677876" cy="156140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38548" bIns="0" rtlCol="0" anchor="t" anchorCtr="0"/>
          <a:lstStyle/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교수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,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한양대학교 화학분자공학과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(2010-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현재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편집위원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, ACS Energy Letters (2022-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현재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전문위원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,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한국연구재단 자연과학단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(2020-2022)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학과장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,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한양대학교 화학분자공학과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(2017-2019)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방문교수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, University of Notre Dame (2016-2017)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박사후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연구원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, University of Notre Dame (2008-2010)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논문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132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편 게재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,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특허 등록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41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건</a:t>
            </a:r>
            <a:endParaRPr kumimoji="1" lang="en-US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h-index: 41, &gt; 8,820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회 인용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(Google scholar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기준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제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1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회 경기도 과학기술인상 수상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(2021)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등 다수 연구 업적 우수상 수상</a:t>
            </a:r>
            <a:endParaRPr kumimoji="1" lang="en-US" altLang="ko-KR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수전해 전문 기술 기업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“</a:t>
            </a:r>
            <a:r>
              <a:rPr kumimoji="1" lang="ko-KR" altLang="en-US" sz="700" dirty="0" err="1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지에이치투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 에너지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“ </a:t>
            </a:r>
            <a:r>
              <a:rPr kumimoji="1" lang="ko-KR" altLang="en-US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창업 </a:t>
            </a:r>
            <a:r>
              <a:rPr kumimoji="1" lang="en-US" altLang="ko-KR" sz="700" dirty="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</a:rPr>
              <a:t>(2022.12)</a:t>
            </a:r>
          </a:p>
          <a:p>
            <a:pPr marL="112713" indent="-104775">
              <a:lnSpc>
                <a:spcPct val="110000"/>
              </a:lnSpc>
              <a:spcBef>
                <a:spcPts val="200"/>
              </a:spcBef>
              <a:buFont typeface="Wingdings" pitchFamily="2" charset="2"/>
              <a:buChar char="§"/>
            </a:pPr>
            <a:endParaRPr kumimoji="1" lang="ko-KR" altLang="en-US" sz="700" dirty="0">
              <a:solidFill>
                <a:schemeClr val="tx1"/>
              </a:solidFill>
              <a:latin typeface="KoPubDotum Medium" pitchFamily="2" charset="-127"/>
              <a:ea typeface="KoPubDotum Medium" pitchFamily="2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2" y="582602"/>
            <a:ext cx="918485" cy="1224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86E515-27D9-57FA-066C-4F81E11C3395}"/>
              </a:ext>
            </a:extLst>
          </p:cNvPr>
          <p:cNvSpPr txBox="1"/>
          <p:nvPr/>
        </p:nvSpPr>
        <p:spPr>
          <a:xfrm>
            <a:off x="423398" y="6030328"/>
            <a:ext cx="15469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800" b="1" dirty="0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수전해 시스템 및 촉매 개발</a:t>
            </a:r>
          </a:p>
        </p:txBody>
      </p:sp>
      <p:sp>
        <p:nvSpPr>
          <p:cNvPr id="27" name="직사각형 18">
            <a:extLst>
              <a:ext uri="{FF2B5EF4-FFF2-40B4-BE49-F238E27FC236}">
                <a16:creationId xmlns:a16="http://schemas.microsoft.com/office/drawing/2014/main" id="{4B66A5AB-9154-DAC1-0B08-3078AC42FE5A}"/>
              </a:ext>
            </a:extLst>
          </p:cNvPr>
          <p:cNvSpPr/>
          <p:nvPr/>
        </p:nvSpPr>
        <p:spPr>
          <a:xfrm>
            <a:off x="2052654" y="6058533"/>
            <a:ext cx="1372295" cy="159035"/>
          </a:xfrm>
          <a:prstGeom prst="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</p:spPr>
        <p:txBody>
          <a:bodyPr wrap="square" lIns="0" rIns="0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kumimoji="1" lang="ko-KR" altLang="en-US" sz="800" b="1" dirty="0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리튬</a:t>
            </a:r>
            <a:r>
              <a:rPr kumimoji="1" lang="en-US" altLang="ko-KR" sz="800" b="1" dirty="0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2</a:t>
            </a:r>
            <a:r>
              <a:rPr kumimoji="1" lang="ko-KR" altLang="en-US" sz="800" b="1" dirty="0" err="1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차전지</a:t>
            </a:r>
            <a:r>
              <a:rPr kumimoji="1" lang="ko-KR" altLang="en-US" sz="800" b="1" dirty="0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 </a:t>
            </a:r>
            <a:r>
              <a:rPr kumimoji="1" lang="ko-KR" altLang="en-US" sz="800" b="1" dirty="0" err="1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양극재</a:t>
            </a:r>
            <a:r>
              <a:rPr kumimoji="1" lang="ko-KR" altLang="en-US" sz="800" b="1" dirty="0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 개발</a:t>
            </a:r>
          </a:p>
        </p:txBody>
      </p:sp>
      <p:sp>
        <p:nvSpPr>
          <p:cNvPr id="28" name="직사각형 18">
            <a:extLst>
              <a:ext uri="{FF2B5EF4-FFF2-40B4-BE49-F238E27FC236}">
                <a16:creationId xmlns:a16="http://schemas.microsoft.com/office/drawing/2014/main" id="{CFDEED93-4882-8697-DB15-E918F0A02621}"/>
              </a:ext>
            </a:extLst>
          </p:cNvPr>
          <p:cNvSpPr/>
          <p:nvPr/>
        </p:nvSpPr>
        <p:spPr>
          <a:xfrm>
            <a:off x="3507284" y="6044431"/>
            <a:ext cx="1470081" cy="187239"/>
          </a:xfrm>
          <a:prstGeom prst="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</p:spPr>
        <p:txBody>
          <a:bodyPr wrap="square" lIns="0" rIns="0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kumimoji="1" lang="ko-KR" altLang="en-US" sz="800" b="1" dirty="0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리튬</a:t>
            </a:r>
            <a:r>
              <a:rPr kumimoji="1" lang="en-US" altLang="ko-KR" sz="800" b="1" dirty="0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2</a:t>
            </a:r>
            <a:r>
              <a:rPr kumimoji="1" lang="ko-KR" altLang="en-US" sz="800" b="1" dirty="0" err="1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차전지</a:t>
            </a:r>
            <a:r>
              <a:rPr kumimoji="1" lang="ko-KR" altLang="en-US" sz="800" b="1" dirty="0">
                <a:solidFill>
                  <a:srgbClr val="002060"/>
                </a:solidFill>
                <a:latin typeface="KoPubDotum Medium" pitchFamily="2" charset="-127"/>
                <a:ea typeface="KoPubDotum Medium" pitchFamily="2" charset="-127"/>
              </a:rPr>
              <a:t> 진단 시스템 개발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058872B-A7B4-401F-A4F9-FEB34EDE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53" y="6231670"/>
            <a:ext cx="1047360" cy="9323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32" y="3412615"/>
            <a:ext cx="4060460" cy="3767457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3524802" y="6271320"/>
            <a:ext cx="1455727" cy="1001392"/>
            <a:chOff x="555473" y="3945883"/>
            <a:chExt cx="1728192" cy="1411451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6"/>
            <a:srcRect l="2764" t="3790" r="50257" b="46933"/>
            <a:stretch/>
          </p:blipFill>
          <p:spPr>
            <a:xfrm>
              <a:off x="555473" y="3945883"/>
              <a:ext cx="1728192" cy="1321558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 rot="5400000">
              <a:off x="2185050" y="5262474"/>
              <a:ext cx="144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8920" y="6229830"/>
            <a:ext cx="1565279" cy="9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2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3807</TotalTime>
  <Words>344</Words>
  <Application>Microsoft Office PowerPoint</Application>
  <PresentationFormat>사용자 지정</PresentationFormat>
  <Paragraphs>58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Gmarket Sans TTF Bold</vt:lpstr>
      <vt:lpstr>HYHeadLine-Medium</vt:lpstr>
      <vt:lpstr>KoPubDotum Bold</vt:lpstr>
      <vt:lpstr>KoPubDotum Medium</vt:lpstr>
      <vt:lpstr>NEXON Lv1 Gothic OTF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이보영</dc:creator>
  <cp:lastModifiedBy>Jin Ho Bang</cp:lastModifiedBy>
  <cp:revision>192</cp:revision>
  <cp:lastPrinted>2022-08-23T02:14:17Z</cp:lastPrinted>
  <dcterms:created xsi:type="dcterms:W3CDTF">2022-07-10T18:51:39Z</dcterms:created>
  <dcterms:modified xsi:type="dcterms:W3CDTF">2026-05-20T06:13:20Z</dcterms:modified>
</cp:coreProperties>
</file>